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2"/>
  </p:sldMasterIdLst>
  <p:notesMasterIdLst>
    <p:notesMasterId r:id="rId15"/>
  </p:notesMasterIdLst>
  <p:handoutMasterIdLst>
    <p:handoutMasterId r:id="rId16"/>
  </p:handoutMasterIdLst>
  <p:sldIdLst>
    <p:sldId id="362" r:id="rId3"/>
    <p:sldId id="350" r:id="rId4"/>
    <p:sldId id="352" r:id="rId5"/>
    <p:sldId id="343" r:id="rId6"/>
    <p:sldId id="358" r:id="rId7"/>
    <p:sldId id="359" r:id="rId8"/>
    <p:sldId id="360" r:id="rId9"/>
    <p:sldId id="361" r:id="rId10"/>
    <p:sldId id="344" r:id="rId11"/>
    <p:sldId id="357" r:id="rId12"/>
    <p:sldId id="349" r:id="rId13"/>
    <p:sldId id="306" r:id="rId14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3002">
          <p15:clr>
            <a:srgbClr val="A4A3A4"/>
          </p15:clr>
        </p15:guide>
        <p15:guide id="4" orient="horz" pos="2707">
          <p15:clr>
            <a:srgbClr val="A4A3A4"/>
          </p15:clr>
        </p15:guide>
        <p15:guide id="5" orient="horz" pos="926">
          <p15:clr>
            <a:srgbClr val="A4A3A4"/>
          </p15:clr>
        </p15:guide>
        <p15:guide id="6" pos="5533">
          <p15:clr>
            <a:srgbClr val="A4A3A4"/>
          </p15:clr>
        </p15:guide>
        <p15:guide id="7" pos="145">
          <p15:clr>
            <a:srgbClr val="A4A3A4"/>
          </p15:clr>
        </p15:guide>
        <p15:guide id="8" pos="59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80"/>
    <a:srgbClr val="FFFFFF"/>
    <a:srgbClr val="242F78"/>
    <a:srgbClr val="333333"/>
    <a:srgbClr val="242C34"/>
    <a:srgbClr val="112138"/>
    <a:srgbClr val="2D4764"/>
    <a:srgbClr val="000000"/>
    <a:srgbClr val="B6C12B"/>
    <a:srgbClr val="008D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unkle Formatvorlage 1 - Akz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ittlere Formatvorlage 4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ittlere Formatvorlage 3 - 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Designformatvorlage 2 - Akz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Helle Formatvorlage 2 - Akz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454" autoAdjust="0"/>
  </p:normalViewPr>
  <p:slideViewPr>
    <p:cSldViewPr snapToGrid="0">
      <p:cViewPr varScale="1">
        <p:scale>
          <a:sx n="137" d="100"/>
          <a:sy n="137" d="100"/>
        </p:scale>
        <p:origin x="120" y="366"/>
      </p:cViewPr>
      <p:guideLst>
        <p:guide orient="horz" pos="4320"/>
        <p:guide pos="7680"/>
        <p:guide orient="horz" pos="3002"/>
        <p:guide orient="horz" pos="2707"/>
        <p:guide orient="horz" pos="926"/>
        <p:guide pos="5533"/>
        <p:guide pos="145"/>
        <p:guide pos="599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10/28/2019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A03A-0F4A-47D2-8E70-34417FF6C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E156B-9F9D-4351-82E7-B56A9429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207E3-2FBC-4ACE-8200-E0D3FF252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56394E-DA72-48AB-8182-F6B6814A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E6D27-434C-4E62-87B6-A9060E936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51629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F951-BFAB-42CF-B673-8F1F4AAA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A716F9-A044-4D1B-8F61-1C188E46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F926B-984E-4322-ABBB-7F7CA271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04C2A-04D9-4642-A1F1-86B24B0D5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BF31-0C97-4B05-955C-B5147C270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354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616C0D-52CC-443C-A57A-CA496C9C04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5B58C0-BC46-4E31-92CB-22DCC314A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119EC-DFD9-4473-86E1-C1BA0118E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658BE-7692-4917-B345-630C2D75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52C84-BCFB-4B83-9EA0-CE8694A34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2944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ilos_Karas_Climbing_Professional-Test-Engineer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</p:spTree>
    <p:extLst>
      <p:ext uri="{BB962C8B-B14F-4D97-AF65-F5344CB8AC3E}">
        <p14:creationId xmlns:p14="http://schemas.microsoft.com/office/powerpoint/2010/main" val="383336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31048166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tterask ERNI dark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91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 descr="red_Toni_de-la-Torre_Cycling_Senior-Develop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4167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Toni de la Torre, Cyclist and Senior Developer</a:t>
            </a:r>
          </a:p>
        </p:txBody>
      </p:sp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kris_fajardo_diver_service_unit_lead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Kris Fajardo,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Diver and Service Unit Leader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Claudia_Perarnau_Painting_Recruit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0"/>
            <a:ext cx="9144000" cy="5148072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sz="1100" noProof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1802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noProof="0">
                <a:solidFill>
                  <a:schemeClr val="bg2"/>
                </a:solidFill>
                <a:latin typeface="Calibri Light"/>
                <a:cs typeface="Calibri Light"/>
              </a:rPr>
              <a:t>Claudia</a:t>
            </a:r>
            <a:r>
              <a:rPr lang="en-GB" sz="800" baseline="0" noProof="0">
                <a:solidFill>
                  <a:schemeClr val="bg2"/>
                </a:solidFill>
                <a:latin typeface="Calibri Light"/>
                <a:cs typeface="Calibri Light"/>
              </a:rPr>
              <a:t> Perarnau, Painter and Recruiter</a:t>
            </a:r>
            <a:endParaRPr lang="en-GB" sz="800" noProof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8009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Lubomir_Maron_Chess_Professional-Software-Engineer-m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" y="0"/>
            <a:ext cx="9144000" cy="5148072"/>
          </a:xfrm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 dirty="0"/>
              <a:t>Title of presentation, Calibri light 24pt</a:t>
            </a:r>
          </a:p>
        </p:txBody>
      </p:sp>
      <p:sp>
        <p:nvSpPr>
          <p:cNvPr id="6" name="Textfeld 5"/>
          <p:cNvSpPr txBox="1"/>
          <p:nvPr userDrawn="1"/>
        </p:nvSpPr>
        <p:spPr>
          <a:xfrm>
            <a:off x="38574" y="4859102"/>
            <a:ext cx="29741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6857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800" kern="1200" noProof="0">
                <a:solidFill>
                  <a:schemeClr val="bg2"/>
                </a:solidFill>
                <a:latin typeface="Calibri Light"/>
                <a:ea typeface="+mn-ea"/>
                <a:cs typeface="Calibri Light"/>
              </a:rPr>
              <a:t>Lubomir Maron, Chess player and Professional Software Engineer</a:t>
            </a:r>
          </a:p>
        </p:txBody>
      </p:sp>
    </p:spTree>
    <p:extLst>
      <p:ext uri="{BB962C8B-B14F-4D97-AF65-F5344CB8AC3E}">
        <p14:creationId xmlns:p14="http://schemas.microsoft.com/office/powerpoint/2010/main" val="703726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F5245-E3D1-4D1C-AF5B-84D26C125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18"/>
          <a:stretch/>
        </p:blipFill>
        <p:spPr>
          <a:xfrm>
            <a:off x="-1" y="229745"/>
            <a:ext cx="8330086" cy="491375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Daniel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Britschgi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Handball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sk-SK" sz="800" dirty="0" err="1">
                <a:solidFill>
                  <a:schemeClr val="bg2"/>
                </a:solidFill>
                <a:latin typeface="Calibri Light"/>
                <a:cs typeface="Calibri Light"/>
              </a:rPr>
              <a:t>player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Consultant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F8BC0A-4CDF-4C8A-ADEB-3BB063864B5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3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6EB4-C852-4884-97CB-CF309CA2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D6A42-54B5-4A7C-89C0-0991AD847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52DCE-C2EE-4C5E-808C-E842FD0EE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B7F30-2283-488C-AFF8-56299ACE9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20B20-2060-4B3B-9404-382E6BF1B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13396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A4F7E3F-E658-4C2E-837D-2EEED055FA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" b="5912"/>
          <a:stretch/>
        </p:blipFill>
        <p:spPr>
          <a:xfrm>
            <a:off x="0" y="292903"/>
            <a:ext cx="8303508" cy="485059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Juraj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GB" sz="800" dirty="0" err="1">
                <a:solidFill>
                  <a:schemeClr val="bg2"/>
                </a:solidFill>
                <a:latin typeface="Calibri Light"/>
                <a:cs typeface="Calibri Light"/>
              </a:rPr>
              <a:t>Žoffčák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Swimmer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Senior Developer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8CDD9-A1D9-467B-9C05-353CB93B3E4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476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67A40A-738A-41BE-B0F2-E06D0956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6" b="2006"/>
          <a:stretch/>
        </p:blipFill>
        <p:spPr>
          <a:xfrm>
            <a:off x="4778" y="1"/>
            <a:ext cx="8365429" cy="51435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03915A-4469-4EAB-8369-8E1FEE4F7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1BB343A-EA4A-4BCC-BD92-4E7150D233F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1216" y="2993795"/>
            <a:ext cx="5972783" cy="1795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8B9BAE-9541-44EC-B647-0A15DBB31955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607" y="353817"/>
            <a:ext cx="155536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 err="1">
                <a:solidFill>
                  <a:schemeClr val="bg2"/>
                </a:solidFill>
                <a:latin typeface="Calibri Light"/>
                <a:cs typeface="Calibri Light"/>
              </a:rPr>
              <a:t>Liviu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Botea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Conductor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s-ES" sz="800" dirty="0">
                <a:solidFill>
                  <a:schemeClr val="bg2"/>
                </a:solidFill>
                <a:latin typeface="Calibri Light"/>
                <a:cs typeface="Calibri Light"/>
              </a:rPr>
              <a:t>PO Proxy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45614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7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981E7398-62C5-4BF1-B194-55103BFCE3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5" t="26241"/>
          <a:stretch/>
        </p:blipFill>
        <p:spPr>
          <a:xfrm flipH="1">
            <a:off x="-2" y="0"/>
            <a:ext cx="9144001" cy="48591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B519DEA-0716-40C7-8386-C32AF0A745EB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C03915A-4469-4EAB-8369-8E1FEE4F78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F6CD8B9-BE03-4AE4-B275-5B6CD4C4F7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1216" y="2993795"/>
              <a:ext cx="5972783" cy="1795177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B07F926-1769-4E82-B6C8-4128951CE040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97" y="353817"/>
            <a:ext cx="1553172" cy="4032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GB" noProof="0"/>
              <a:t>Title of presentation, Calibri light 24pt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GB" noProof="0"/>
              <a:t>Sub title text. Calibri bold, 14 pt light grey</a:t>
            </a:r>
          </a:p>
        </p:txBody>
      </p:sp>
      <p:sp>
        <p:nvSpPr>
          <p:cNvPr id="11" name="Textfeld 10"/>
          <p:cNvSpPr txBox="1"/>
          <p:nvPr userDrawn="1"/>
        </p:nvSpPr>
        <p:spPr>
          <a:xfrm>
            <a:off x="38574" y="4859102"/>
            <a:ext cx="2882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Marius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</a:t>
            </a:r>
            <a:r>
              <a:rPr lang="en-US" sz="800" dirty="0" err="1">
                <a:solidFill>
                  <a:schemeClr val="bg2"/>
                </a:solidFill>
                <a:latin typeface="Calibri Light"/>
                <a:cs typeface="Calibri Light"/>
              </a:rPr>
              <a:t>Salcudeanu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,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Billiard 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P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layer</a:t>
            </a:r>
            <a:r>
              <a:rPr lang="sk-SK" sz="800" dirty="0">
                <a:solidFill>
                  <a:schemeClr val="bg2"/>
                </a:solidFill>
                <a:latin typeface="Calibri Light"/>
                <a:cs typeface="Calibri Light"/>
              </a:rPr>
              <a:t> and </a:t>
            </a:r>
            <a:r>
              <a:rPr lang="en-US" sz="800" dirty="0">
                <a:solidFill>
                  <a:schemeClr val="bg2"/>
                </a:solidFill>
                <a:latin typeface="Calibri Light"/>
                <a:cs typeface="Calibri Light"/>
              </a:rPr>
              <a:t>Managing Director</a:t>
            </a:r>
            <a:endParaRPr lang="en-GB" sz="800" dirty="0">
              <a:solidFill>
                <a:schemeClr val="bg2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67464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3C3C3C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 dirty="0"/>
              <a:t>Swiss Software Engineering: </a:t>
            </a:r>
            <a:r>
              <a:rPr lang="en-GB" b="1" noProof="0" dirty="0" err="1">
                <a:latin typeface="Calibri"/>
                <a:cs typeface="Calibri"/>
              </a:rPr>
              <a:t>betterask.erni</a:t>
            </a:r>
            <a:endParaRPr lang="en-GB" b="1" noProof="0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79254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rgbClr val="E4040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2071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blue-BG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F5F539E-0E69-451B-AC12-57C40F9178F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 baseline="0">
                <a:solidFill>
                  <a:schemeClr val="bg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SzPct val="90000"/>
              <a:buFont typeface="Wingdings" charset="2"/>
              <a:buChar char="§"/>
              <a:defRPr sz="1400">
                <a:solidFill>
                  <a:schemeClr val="bg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860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EA41-5C91-4A84-85C0-B233A6C17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683DF-38AD-40F7-ACEE-BF60AAB29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3ADB8-C511-477A-B651-5964706C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DE0C2-B654-4581-8FEA-C10B5E8F6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B6542-5A61-4ADB-91CA-AEF1B376A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0975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-grey B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9144000" cy="514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bg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chemeClr val="tx1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 dirty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Swiss Software Engineering: </a:t>
            </a:r>
            <a:r>
              <a:rPr lang="en-GB" b="1" dirty="0" err="1">
                <a:latin typeface="Calibri"/>
                <a:cs typeface="Calibri"/>
              </a:rPr>
              <a:t>betterask.erni</a:t>
            </a:r>
            <a:endParaRPr lang="en-GB" b="1" dirty="0">
              <a:latin typeface="Calibri"/>
              <a:cs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Inhaltsplatzhalter 7"/>
          <p:cNvSpPr>
            <a:spLocks noGrp="1"/>
          </p:cNvSpPr>
          <p:nvPr>
            <p:ph sz="quarter" idx="14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 baseline="0">
                <a:solidFill>
                  <a:schemeClr val="tx1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chemeClr val="bg1"/>
              </a:buClr>
              <a:buSzPct val="90000"/>
              <a:buFont typeface="Wingdings" charset="2"/>
              <a:buChar char="§"/>
              <a:defRPr sz="1400">
                <a:solidFill>
                  <a:schemeClr val="tx1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69006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t-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tterask ERNI light-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8F063-4F7E-471E-B053-FF5A34279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36F3F-CC31-4208-A233-0A66D12812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BC6AE8-9C6E-4A93-9AFC-B54ADBCC4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DA2F8-8907-4C2D-B7C0-E1047A471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1703C-A81E-488C-9F68-98BB02D2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E3850-A73B-4EC5-A81E-CB370950D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209096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BDC2-D15B-4E0C-A7A4-5E21AEDF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5829-B473-46C0-AC31-FB49A5ACF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CBABC-11FF-42AB-9CFD-E7A36C87E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2A10D-3A70-4D3E-9D34-E360215FC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AD6A6-BCAF-41F3-B1B3-4B84B22EE2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A58147-7635-4A3C-99BA-062F0DC6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B7BE18-B408-4E77-AD02-0E877879C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71C99F-0744-45A1-A3CD-523F80DE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75726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86FF-B12B-4501-8EA8-37B833C59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57E550-A563-4955-8EDC-BDCC72986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87784-0336-46A4-A90A-5E41D60AE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1A6971-E234-4D83-8141-A1B78EC3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21344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E81874-6AA5-448E-B04F-91A65F47B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10/28/2019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AB3956-96CC-4525-807C-33FBB17FF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1BD23-EAFD-4D5C-BC21-58B0AB0F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323897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6D9FD-FCD6-40B7-85A4-0B813EEC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74A5D-DB92-4C22-B5EA-4FC782EAE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2ABAD-33E9-4197-BDC8-B3D37EE0C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4AA00-6F7C-4212-882D-92147793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16EF-9D07-4957-BA01-B1926CBC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0AB0A-8BA1-405E-89B4-92B5880D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9860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7DB0-E2C3-45A4-8D14-3B762CDE0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299B96-5CEA-49B2-BC46-3C991C226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53C10-4C42-447B-BB52-7F3AEEF15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EF379-D116-4029-9C8D-6433C7DE0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45065-5DC6-49A5-BC77-0E4804665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3E9E7F-DCB5-4E4C-8D34-48B5B74C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79176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C727FC-2C29-45A7-A7AF-83A72C1EC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52F1C-673F-4BD9-AC21-A9389BA9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6FC8C-BA9C-4078-B46F-119364A7B6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10/28/2019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FB1A2-6208-4664-A400-5AA277319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A804C-96E2-46A8-BF85-7ED8E22DE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Gerade Verbindung 5">
            <a:extLst>
              <a:ext uri="{FF2B5EF4-FFF2-40B4-BE49-F238E27FC236}">
                <a16:creationId xmlns:a16="http://schemas.microsoft.com/office/drawing/2014/main" id="{C3807914-E42D-447F-8BD3-133C9B36B2AA}"/>
              </a:ext>
            </a:extLst>
          </p:cNvPr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6">
            <a:extLst>
              <a:ext uri="{FF2B5EF4-FFF2-40B4-BE49-F238E27FC236}">
                <a16:creationId xmlns:a16="http://schemas.microsoft.com/office/drawing/2014/main" id="{CC919766-FA15-492A-BB41-2DEB1684B659}"/>
              </a:ext>
            </a:extLst>
          </p:cNvPr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7">
            <a:extLst>
              <a:ext uri="{FF2B5EF4-FFF2-40B4-BE49-F238E27FC236}">
                <a16:creationId xmlns:a16="http://schemas.microsoft.com/office/drawing/2014/main" id="{B82D26F5-9297-478C-967B-9A01DE11209A}"/>
              </a:ext>
            </a:extLst>
          </p:cNvPr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8">
            <a:extLst>
              <a:ext uri="{FF2B5EF4-FFF2-40B4-BE49-F238E27FC236}">
                <a16:creationId xmlns:a16="http://schemas.microsoft.com/office/drawing/2014/main" id="{C67221CB-0E69-4670-8DCA-CB5E3DA6E453}"/>
              </a:ext>
            </a:extLst>
          </p:cNvPr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9">
            <a:extLst>
              <a:ext uri="{FF2B5EF4-FFF2-40B4-BE49-F238E27FC236}">
                <a16:creationId xmlns:a16="http://schemas.microsoft.com/office/drawing/2014/main" id="{6A2C9641-5C28-4B22-B908-5BAF1DA9E7D2}"/>
              </a:ext>
            </a:extLst>
          </p:cNvPr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0">
            <a:extLst>
              <a:ext uri="{FF2B5EF4-FFF2-40B4-BE49-F238E27FC236}">
                <a16:creationId xmlns:a16="http://schemas.microsoft.com/office/drawing/2014/main" id="{D01B7DFD-4F64-4B20-8325-81D2ED57B7A6}"/>
              </a:ext>
            </a:extLst>
          </p:cNvPr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1">
            <a:extLst>
              <a:ext uri="{FF2B5EF4-FFF2-40B4-BE49-F238E27FC236}">
                <a16:creationId xmlns:a16="http://schemas.microsoft.com/office/drawing/2014/main" id="{4D7D7774-7FCE-4F22-BD14-671A0FD33A79}"/>
              </a:ext>
            </a:extLst>
          </p:cNvPr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2">
            <a:extLst>
              <a:ext uri="{FF2B5EF4-FFF2-40B4-BE49-F238E27FC236}">
                <a16:creationId xmlns:a16="http://schemas.microsoft.com/office/drawing/2014/main" id="{FFDEC1EF-DCBC-42EB-81BF-1694AB9822E8}"/>
              </a:ext>
            </a:extLst>
          </p:cNvPr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22">
            <a:extLst>
              <a:ext uri="{FF2B5EF4-FFF2-40B4-BE49-F238E27FC236}">
                <a16:creationId xmlns:a16="http://schemas.microsoft.com/office/drawing/2014/main" id="{97BFB088-9919-4F7C-B3D5-A6F38FDBBD64}"/>
              </a:ext>
            </a:extLst>
          </p:cNvPr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23">
            <a:extLst>
              <a:ext uri="{FF2B5EF4-FFF2-40B4-BE49-F238E27FC236}">
                <a16:creationId xmlns:a16="http://schemas.microsoft.com/office/drawing/2014/main" id="{AD9D4C8B-49FF-4223-ADA0-2BFCB94E05B9}"/>
              </a:ext>
            </a:extLst>
          </p:cNvPr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24">
            <a:extLst>
              <a:ext uri="{FF2B5EF4-FFF2-40B4-BE49-F238E27FC236}">
                <a16:creationId xmlns:a16="http://schemas.microsoft.com/office/drawing/2014/main" id="{98EEC9D9-4977-4CA7-B1C2-11FA73B81C49}"/>
              </a:ext>
            </a:extLst>
          </p:cNvPr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25">
            <a:extLst>
              <a:ext uri="{FF2B5EF4-FFF2-40B4-BE49-F238E27FC236}">
                <a16:creationId xmlns:a16="http://schemas.microsoft.com/office/drawing/2014/main" id="{50CF2F05-F753-40FA-8388-9F349169E80B}"/>
              </a:ext>
            </a:extLst>
          </p:cNvPr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26">
            <a:extLst>
              <a:ext uri="{FF2B5EF4-FFF2-40B4-BE49-F238E27FC236}">
                <a16:creationId xmlns:a16="http://schemas.microsoft.com/office/drawing/2014/main" id="{8F8CD3A5-B43B-408F-913F-076B6F5A425A}"/>
              </a:ext>
            </a:extLst>
          </p:cNvPr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27">
            <a:extLst>
              <a:ext uri="{FF2B5EF4-FFF2-40B4-BE49-F238E27FC236}">
                <a16:creationId xmlns:a16="http://schemas.microsoft.com/office/drawing/2014/main" id="{1249231B-D02F-46E2-B75B-82F7CC6AFDBF}"/>
              </a:ext>
            </a:extLst>
          </p:cNvPr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8">
            <a:extLst>
              <a:ext uri="{FF2B5EF4-FFF2-40B4-BE49-F238E27FC236}">
                <a16:creationId xmlns:a16="http://schemas.microsoft.com/office/drawing/2014/main" id="{D2154C25-3EB6-47CD-9C2F-3C889BCC34B4}"/>
              </a:ext>
            </a:extLst>
          </p:cNvPr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9">
            <a:extLst>
              <a:ext uri="{FF2B5EF4-FFF2-40B4-BE49-F238E27FC236}">
                <a16:creationId xmlns:a16="http://schemas.microsoft.com/office/drawing/2014/main" id="{D30A6658-6673-4CB2-A59D-8DC8AB73D0F7}"/>
              </a:ext>
            </a:extLst>
          </p:cNvPr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19">
            <a:extLst>
              <a:ext uri="{FF2B5EF4-FFF2-40B4-BE49-F238E27FC236}">
                <a16:creationId xmlns:a16="http://schemas.microsoft.com/office/drawing/2014/main" id="{11E754E8-91EB-4201-BDBF-9F79CAA20DD9}"/>
              </a:ext>
            </a:extLst>
          </p:cNvPr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0">
            <a:extLst>
              <a:ext uri="{FF2B5EF4-FFF2-40B4-BE49-F238E27FC236}">
                <a16:creationId xmlns:a16="http://schemas.microsoft.com/office/drawing/2014/main" id="{29488902-F827-45F0-BDED-8A0F86104192}"/>
              </a:ext>
            </a:extLst>
          </p:cNvPr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1">
            <a:extLst>
              <a:ext uri="{FF2B5EF4-FFF2-40B4-BE49-F238E27FC236}">
                <a16:creationId xmlns:a16="http://schemas.microsoft.com/office/drawing/2014/main" id="{6BA0726B-9ACA-4CA7-BB1A-82D28FC2CC09}"/>
              </a:ext>
            </a:extLst>
          </p:cNvPr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26" name="Textfeld 30">
            <a:extLst>
              <a:ext uri="{FF2B5EF4-FFF2-40B4-BE49-F238E27FC236}">
                <a16:creationId xmlns:a16="http://schemas.microsoft.com/office/drawing/2014/main" id="{DE9F55EB-F06F-46D1-9D5E-592F9F1B4D7E}"/>
              </a:ext>
            </a:extLst>
          </p:cNvPr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27" name="Textfeld 31">
            <a:extLst>
              <a:ext uri="{FF2B5EF4-FFF2-40B4-BE49-F238E27FC236}">
                <a16:creationId xmlns:a16="http://schemas.microsoft.com/office/drawing/2014/main" id="{2778173F-53E3-412A-B2F9-9BA3C163437D}"/>
              </a:ext>
            </a:extLst>
          </p:cNvPr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28" name="Textfeld 32">
            <a:extLst>
              <a:ext uri="{FF2B5EF4-FFF2-40B4-BE49-F238E27FC236}">
                <a16:creationId xmlns:a16="http://schemas.microsoft.com/office/drawing/2014/main" id="{21513E52-7624-4841-B915-E8BA88C32EFC}"/>
              </a:ext>
            </a:extLst>
          </p:cNvPr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29" name="Textfeld 33">
            <a:extLst>
              <a:ext uri="{FF2B5EF4-FFF2-40B4-BE49-F238E27FC236}">
                <a16:creationId xmlns:a16="http://schemas.microsoft.com/office/drawing/2014/main" id="{4D193298-6288-4520-B1CC-F82AC1953DAE}"/>
              </a:ext>
            </a:extLst>
          </p:cNvPr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0" name="Textfeld 35">
            <a:extLst>
              <a:ext uri="{FF2B5EF4-FFF2-40B4-BE49-F238E27FC236}">
                <a16:creationId xmlns:a16="http://schemas.microsoft.com/office/drawing/2014/main" id="{4AF293B7-0B80-44BA-B497-4BB6304E5CED}"/>
              </a:ext>
            </a:extLst>
          </p:cNvPr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1" name="Textfeld 36">
            <a:extLst>
              <a:ext uri="{FF2B5EF4-FFF2-40B4-BE49-F238E27FC236}">
                <a16:creationId xmlns:a16="http://schemas.microsoft.com/office/drawing/2014/main" id="{772168D0-221C-41ED-A5BD-18B3AED5638E}"/>
              </a:ext>
            </a:extLst>
          </p:cNvPr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2" name="Textfeld 37">
            <a:extLst>
              <a:ext uri="{FF2B5EF4-FFF2-40B4-BE49-F238E27FC236}">
                <a16:creationId xmlns:a16="http://schemas.microsoft.com/office/drawing/2014/main" id="{1099003B-67F9-4119-B00F-4777E120412E}"/>
              </a:ext>
            </a:extLst>
          </p:cNvPr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27551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26" r:id="rId15"/>
    <p:sldLayoutId id="2147483725" r:id="rId16"/>
    <p:sldLayoutId id="2147483735" r:id="rId17"/>
    <p:sldLayoutId id="2147483748" r:id="rId18"/>
    <p:sldLayoutId id="2147483758" r:id="rId19"/>
    <p:sldLayoutId id="2147483759" r:id="rId20"/>
    <p:sldLayoutId id="2147483760" r:id="rId21"/>
    <p:sldLayoutId id="2147483761" r:id="rId22"/>
    <p:sldLayoutId id="2147483661" r:id="rId23"/>
    <p:sldLayoutId id="2147483731" r:id="rId24"/>
    <p:sldLayoutId id="2147483732" r:id="rId25"/>
    <p:sldLayoutId id="2147483733" r:id="rId26"/>
    <p:sldLayoutId id="2147483756" r:id="rId27"/>
    <p:sldLayoutId id="2147483754" r:id="rId28"/>
    <p:sldLayoutId id="2147483755" r:id="rId29"/>
    <p:sldLayoutId id="2147483753" r:id="rId30"/>
    <p:sldLayoutId id="2147483744" r:id="rId31"/>
    <p:sldLayoutId id="2147483746" r:id="rId32"/>
    <p:sldLayoutId id="2147483747" r:id="rId3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appium.io/" TargetMode="Externa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570777" y="3646334"/>
            <a:ext cx="5202192" cy="371271"/>
          </a:xfrm>
        </p:spPr>
        <p:txBody>
          <a:bodyPr/>
          <a:lstStyle/>
          <a:p>
            <a:r>
              <a:rPr lang="en-GB"/>
              <a:t>QA – Automation Tester Certification</a:t>
            </a:r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572729" y="4060675"/>
            <a:ext cx="5206145" cy="256532"/>
          </a:xfrm>
        </p:spPr>
        <p:txBody>
          <a:bodyPr/>
          <a:lstStyle/>
          <a:p>
            <a:r>
              <a:rPr lang="en-GB" dirty="0"/>
              <a:t>Test Automation Engineer – Preparation Course – Session 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DC3C21-551E-4ED5-B6D1-8AB92B9D5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7"/>
            <a:ext cx="9157960" cy="5136366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D6586F35-E50F-4B98-98E1-EF6C648223FD}"/>
              </a:ext>
            </a:extLst>
          </p:cNvPr>
          <p:cNvSpPr txBox="1">
            <a:spLocks/>
          </p:cNvSpPr>
          <p:nvPr/>
        </p:nvSpPr>
        <p:spPr>
          <a:xfrm>
            <a:off x="3570777" y="368940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 rtlCol="0" anchor="ctr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1"/>
                </a:solidFill>
                <a:latin typeface="Calibri Light"/>
                <a:ea typeface="+mj-ea"/>
                <a:cs typeface="+mj-cs"/>
              </a:defRPr>
            </a:lvl1pPr>
          </a:lstStyle>
          <a:p>
            <a:r>
              <a:rPr lang="en-GB" dirty="0"/>
              <a:t>QA – Automation Tester Certification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FF4D4211-0098-4FFB-9243-23CAF7EA6624}"/>
              </a:ext>
            </a:extLst>
          </p:cNvPr>
          <p:cNvSpPr txBox="1">
            <a:spLocks/>
          </p:cNvSpPr>
          <p:nvPr/>
        </p:nvSpPr>
        <p:spPr>
          <a:xfrm>
            <a:off x="3574681" y="4087240"/>
            <a:ext cx="5206145" cy="256532"/>
          </a:xfrm>
          <a:prstGeom prst="rect">
            <a:avLst/>
          </a:prstGeom>
        </p:spPr>
        <p:txBody>
          <a:bodyPr vert="horz" lIns="34288" tIns="17144" rIns="34288" bIns="17144" rtlCol="0">
            <a:noAutofit/>
          </a:bodyPr>
          <a:lstStyle>
            <a:lvl1pPr marL="0" indent="0" algn="l" defTabSz="685800" rtl="0" eaLnBrk="1" latinLnBrk="0" hangingPunct="1">
              <a:lnSpc>
                <a:spcPts val="158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Test Automation Engineer – Preparation Course – Session 03</a:t>
            </a:r>
          </a:p>
        </p:txBody>
      </p:sp>
    </p:spTree>
    <p:extLst>
      <p:ext uri="{BB962C8B-B14F-4D97-AF65-F5344CB8AC3E}">
        <p14:creationId xmlns:p14="http://schemas.microsoft.com/office/powerpoint/2010/main" val="390593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10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245764" y="822614"/>
            <a:ext cx="8549292" cy="189928"/>
          </a:xfrm>
        </p:spPr>
        <p:txBody>
          <a:bodyPr/>
          <a:lstStyle/>
          <a:p>
            <a:r>
              <a:rPr lang="en-GB" dirty="0"/>
              <a:t>3.2 Practice: Calculator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8BE33-5EAD-4AC3-B8A0-0EC6B8AE1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7" y="1012542"/>
            <a:ext cx="4831181" cy="381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50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11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3.2 Practice: Calculator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8166F7-27D1-453B-8170-EE486D64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75" y="1114079"/>
            <a:ext cx="6094030" cy="369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93EE9E-6F61-4929-8192-9CE2F098F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391" y="1335314"/>
            <a:ext cx="1514155" cy="184867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176725-41DF-49A8-A094-8092F1A33814}"/>
              </a:ext>
            </a:extLst>
          </p:cNvPr>
          <p:cNvSpPr/>
          <p:nvPr/>
        </p:nvSpPr>
        <p:spPr>
          <a:xfrm>
            <a:off x="2777339" y="2074987"/>
            <a:ext cx="2566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 Martínez Gilabert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FB553A-33A4-4C22-8F31-3F9C5AA0C989}"/>
              </a:ext>
            </a:extLst>
          </p:cNvPr>
          <p:cNvSpPr/>
          <p:nvPr/>
        </p:nvSpPr>
        <p:spPr>
          <a:xfrm>
            <a:off x="2397427" y="2576071"/>
            <a:ext cx="33265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" sz="1400" dirty="0">
                <a:solidFill>
                  <a:schemeClr val="bg1"/>
                </a:solidFill>
                <a:latin typeface="Bahnschrift SemiBold" panose="020B0502040204020203" pitchFamily="34" charset="0"/>
              </a:rPr>
              <a:t>diegomartinezgilabert@erni-espana.es</a:t>
            </a:r>
          </a:p>
        </p:txBody>
      </p:sp>
    </p:spTree>
    <p:extLst>
      <p:ext uri="{BB962C8B-B14F-4D97-AF65-F5344CB8AC3E}">
        <p14:creationId xmlns:p14="http://schemas.microsoft.com/office/powerpoint/2010/main" val="269167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2704159-8B8A-48A1-84D2-151FFFE7CF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120D40-2565-44E8-BFE7-2A20B67AD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F4782-A464-4A0F-AFC4-5A5FC068BE2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50758" y="1333021"/>
            <a:ext cx="4510568" cy="3207683"/>
          </a:xfrm>
        </p:spPr>
        <p:txBody>
          <a:bodyPr>
            <a:normAutofit/>
          </a:bodyPr>
          <a:lstStyle/>
          <a:p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01. UI Web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based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bg2">
                    <a:lumMod val="50000"/>
                  </a:schemeClr>
                </a:solidFill>
              </a:rPr>
              <a:t>Automation</a:t>
            </a:r>
            <a:endParaRPr lang="es-E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Selenium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Webdriver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BDD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Gherkin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Language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</a:t>
            </a:r>
            <a:br>
              <a:rPr lang="es-ES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Specflow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, Page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Object</a:t>
            </a:r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ES" dirty="0" err="1">
                <a:solidFill>
                  <a:schemeClr val="bg1">
                    <a:lumMod val="75000"/>
                  </a:schemeClr>
                </a:solidFill>
              </a:rPr>
              <a:t>Model</a:t>
            </a:r>
            <a:br>
              <a:rPr lang="es-ES" dirty="0"/>
            </a:br>
            <a:endParaRPr lang="es-ES" dirty="0"/>
          </a:p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02. Backend API Rest Automation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GET / POST / PUT / DELETE requests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Postman,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ResponsibilityChain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pattern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342945" lvl="1" indent="0">
              <a:buNone/>
            </a:pPr>
            <a:endParaRPr lang="es-ES" dirty="0"/>
          </a:p>
          <a:p>
            <a:r>
              <a:rPr lang="es-ES" b="1" dirty="0"/>
              <a:t>03. UI Android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  <a:p>
            <a:pPr lvl="1"/>
            <a:r>
              <a:rPr lang="es-ES" dirty="0" err="1"/>
              <a:t>Appium</a:t>
            </a:r>
            <a:r>
              <a:rPr lang="es-ES" dirty="0"/>
              <a:t>, </a:t>
            </a:r>
            <a:r>
              <a:rPr lang="es-ES" dirty="0" err="1"/>
              <a:t>Locators</a:t>
            </a:r>
            <a:r>
              <a:rPr lang="es-ES" dirty="0"/>
              <a:t> in Android</a:t>
            </a:r>
            <a:br>
              <a:rPr lang="es-ES" dirty="0"/>
            </a:br>
            <a:endParaRPr lang="es-E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B5DE737-8B5A-434A-8355-41DA97B14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 – Automation Tester Certification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8F1A4A-57BA-47FE-B39F-56DB25F1DD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Content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CAA7E8D-9471-410B-9B47-E35EDF32756D}"/>
              </a:ext>
            </a:extLst>
          </p:cNvPr>
          <p:cNvSpPr txBox="1">
            <a:spLocks/>
          </p:cNvSpPr>
          <p:nvPr/>
        </p:nvSpPr>
        <p:spPr>
          <a:xfrm>
            <a:off x="4633432" y="1333021"/>
            <a:ext cx="4510568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1pPr>
            <a:lvl2pPr marL="467978" indent="-125033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2pPr>
            <a:lvl3pPr marL="804970" indent="-119078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 baseline="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3pPr>
            <a:lvl4pPr marL="1143152" indent="-114315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4pPr>
            <a:lvl5pPr marL="1481335" indent="-109552" algn="l" defTabSz="685754" rtl="0" eaLnBrk="1" latinLnBrk="0" hangingPunct="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alibri Light"/>
                <a:ea typeface="+mn-ea"/>
                <a:cs typeface="+mn-cs"/>
              </a:defRPr>
            </a:lvl5pPr>
            <a:lvl6pPr marL="1885824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02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78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5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04.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Continuous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Integration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over</a:t>
            </a:r>
            <a:r>
              <a:rPr lang="es-ES" b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Azure </a:t>
            </a:r>
            <a:r>
              <a:rPr lang="es-ES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Environment</a:t>
            </a:r>
            <a:endParaRPr lang="es-ES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Vstest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Executor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Pipelines</a:t>
            </a: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Reporting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pPr lvl="1"/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Selenium</a:t>
            </a:r>
            <a:r>
              <a:rPr lang="es-ES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s-ES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Grid</a:t>
            </a:r>
            <a:endParaRPr lang="es-ES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0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3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675972" y="1540460"/>
            <a:ext cx="74761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Appium</a:t>
            </a:r>
            <a:endParaRPr lang="es-ES" sz="6600" dirty="0">
              <a:solidFill>
                <a:schemeClr val="bg1"/>
              </a:solidFill>
              <a:latin typeface="Franklin Gothic Demi" panose="020B0703020102020204" pitchFamily="34" charset="0"/>
              <a:cs typeface="Aharoni" panose="020B0604020202020204" pitchFamily="2" charset="-79"/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232055" y="2747129"/>
            <a:ext cx="43640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Server &amp; </a:t>
            </a:r>
            <a:r>
              <a:rPr lang="es-ES" sz="2400" dirty="0" err="1">
                <a:solidFill>
                  <a:schemeClr val="bg1"/>
                </a:solidFill>
              </a:rPr>
              <a:t>Installation</a:t>
            </a:r>
            <a:endParaRPr lang="es-ES" sz="2400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6164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4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dirty="0"/>
              <a:t>Appium is an open-source tool for automating native, mobile web, and hybrid applications on iOS mobile, Android mobile, and Windows desktop platforms.</a:t>
            </a:r>
          </a:p>
          <a:p>
            <a:pPr lvl="1" algn="just"/>
            <a:r>
              <a:rPr lang="es-ES" b="1" dirty="0"/>
              <a:t>Client/Server </a:t>
            </a:r>
            <a:r>
              <a:rPr lang="es-ES" b="1" dirty="0" err="1"/>
              <a:t>Architecture</a:t>
            </a:r>
            <a:r>
              <a:rPr lang="es-ES" b="1" dirty="0"/>
              <a:t>: </a:t>
            </a:r>
            <a:r>
              <a:rPr lang="en-US" dirty="0"/>
              <a:t>Appium is at its heart a webserver that exposes a REST API. It receives connections from a client, listens for commands, executes those commands on a mobile device, and responds with an HTTP response representing the result of the command execution.</a:t>
            </a:r>
          </a:p>
          <a:p>
            <a:pPr marL="342945" lvl="1" indent="0" algn="just">
              <a:buNone/>
            </a:pPr>
            <a:endParaRPr lang="es-ES" b="1" dirty="0"/>
          </a:p>
          <a:p>
            <a:pPr lvl="1" algn="just"/>
            <a:r>
              <a:rPr lang="es-ES" b="1" dirty="0" err="1"/>
              <a:t>Session</a:t>
            </a:r>
            <a:r>
              <a:rPr lang="es-ES" b="1" dirty="0"/>
              <a:t>: </a:t>
            </a:r>
            <a:r>
              <a:rPr lang="en-US" dirty="0"/>
              <a:t>Automation is always performed in the context of a session. Clients initiate a session with a server in ways specific to each library, but they all end up sending a </a:t>
            </a:r>
            <a:r>
              <a:rPr lang="es-ES" dirty="0"/>
              <a:t>POST /sesión </a:t>
            </a:r>
            <a:r>
              <a:rPr lang="en-US" dirty="0"/>
              <a:t>request to the server, with a JSON object called the 'desired capabilities' object.</a:t>
            </a:r>
            <a:endParaRPr lang="es-ES" b="1" dirty="0"/>
          </a:p>
          <a:p>
            <a:pPr lvl="1" algn="just"/>
            <a:endParaRPr lang="es-ES" b="1" dirty="0"/>
          </a:p>
          <a:p>
            <a:pPr lvl="1" algn="just"/>
            <a:r>
              <a:rPr lang="es-ES" b="1" dirty="0" err="1"/>
              <a:t>Desired</a:t>
            </a:r>
            <a:r>
              <a:rPr lang="es-ES" b="1" dirty="0"/>
              <a:t> </a:t>
            </a:r>
            <a:r>
              <a:rPr lang="es-ES" b="1" dirty="0" err="1"/>
              <a:t>Capabilities</a:t>
            </a:r>
            <a:r>
              <a:rPr lang="es-ES" b="1" dirty="0"/>
              <a:t>: </a:t>
            </a:r>
            <a:r>
              <a:rPr lang="en-US" dirty="0"/>
              <a:t>Desired capabilities are a set of keys and values (i.e., a map or hash) sent to the Appium server to tell the server what kind of automation session we're interested in starting up.</a:t>
            </a:r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3.1 Appium</a:t>
            </a:r>
          </a:p>
        </p:txBody>
      </p:sp>
    </p:spTree>
    <p:extLst>
      <p:ext uri="{BB962C8B-B14F-4D97-AF65-F5344CB8AC3E}">
        <p14:creationId xmlns:p14="http://schemas.microsoft.com/office/powerpoint/2010/main" val="25356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5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US" dirty="0"/>
              <a:t>Appium Desktop is an app for Mac, Windows, and Linux which gives you the power of the </a:t>
            </a:r>
            <a:r>
              <a:rPr lang="en-US" dirty="0">
                <a:hlinkClick r:id="rId2"/>
              </a:rPr>
              <a:t>Appium</a:t>
            </a:r>
            <a:r>
              <a:rPr lang="en-US" dirty="0"/>
              <a:t> automation server in a beautiful and flexible UI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3.2 Appium Desktop</a:t>
            </a:r>
          </a:p>
        </p:txBody>
      </p:sp>
      <p:pic>
        <p:nvPicPr>
          <p:cNvPr id="2050" name="Picture 2" descr="screen-inspector-and-logs.png">
            <a:extLst>
              <a:ext uri="{FF2B5EF4-FFF2-40B4-BE49-F238E27FC236}">
                <a16:creationId xmlns:a16="http://schemas.microsoft.com/office/drawing/2014/main" id="{0459608A-69D3-4665-AAC4-F434E81C2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992" y="1795712"/>
            <a:ext cx="6896637" cy="29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5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6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3.3 Appium: Capabilities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2871A2-FFC8-4AC9-A9AE-BC1A2C3A1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675" y="1397712"/>
            <a:ext cx="7338649" cy="26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72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7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3.4 Appium: Locators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AF2AB-76F3-46DF-AD43-D2434224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67" y="1199699"/>
            <a:ext cx="6354686" cy="33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54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8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r>
              <a:rPr lang="en-GB" dirty="0"/>
              <a:t>By </a:t>
            </a:r>
            <a:r>
              <a:rPr lang="en-GB" b="1" dirty="0"/>
              <a:t>ID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FindsBy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(How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How.Id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Using = 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iconNurse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emoticonNurse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dirty="0"/>
          </a:p>
          <a:p>
            <a:pPr marL="0" indent="0" algn="just">
              <a:buNone/>
            </a:pPr>
            <a:endParaRPr lang="en-GB" dirty="0"/>
          </a:p>
          <a:p>
            <a:pPr algn="just"/>
            <a:r>
              <a:rPr lang="en-GB" dirty="0"/>
              <a:t>By </a:t>
            </a:r>
            <a:r>
              <a:rPr lang="en-GB" b="1" dirty="0"/>
              <a:t>XPATH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FindsBy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(How =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How.XPath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Using = 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"//*[@resource-id='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all.in.one.photo.math.calculator:id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/d1']"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BtnSolve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100" dirty="0"/>
          </a:p>
          <a:p>
            <a:pPr algn="just"/>
            <a:endParaRPr lang="en-GB" dirty="0"/>
          </a:p>
          <a:p>
            <a:pPr algn="just"/>
            <a:r>
              <a:rPr lang="en-GB" dirty="0"/>
              <a:t>By </a:t>
            </a:r>
            <a:r>
              <a:rPr lang="en-GB" b="1" dirty="0"/>
              <a:t>CLASSNAME, TEXT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FindsBy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(How = </a:t>
            </a:r>
            <a:r>
              <a:rPr lang="en-US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How.XPath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, Using = 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"//*[(@text='All your results’) and (@class='</a:t>
            </a:r>
            <a:r>
              <a:rPr lang="en-US" sz="1000" dirty="0" err="1">
                <a:solidFill>
                  <a:srgbClr val="A31515"/>
                </a:solidFill>
                <a:latin typeface="Consolas" panose="020B0609020204030204" pitchFamily="49" charset="0"/>
              </a:rPr>
              <a:t>android.widget.TextView</a:t>
            </a:r>
            <a:r>
              <a:rPr lang="en-US" sz="1000" dirty="0">
                <a:solidFill>
                  <a:srgbClr val="A31515"/>
                </a:solidFill>
                <a:latin typeface="Consolas" panose="020B0609020204030204" pitchFamily="49" charset="0"/>
              </a:rPr>
              <a:t>')]"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IWebElement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txtPastResultsHeader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en-GB" sz="1100" b="1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03. UI Android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3.4 Appium: Locators</a:t>
            </a:r>
          </a:p>
        </p:txBody>
      </p:sp>
    </p:spTree>
    <p:extLst>
      <p:ext uri="{BB962C8B-B14F-4D97-AF65-F5344CB8AC3E}">
        <p14:creationId xmlns:p14="http://schemas.microsoft.com/office/powerpoint/2010/main" val="386238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Swiss Software Engineering: </a:t>
            </a:r>
            <a:r>
              <a:rPr lang="en-GB" b="1">
                <a:solidFill>
                  <a:schemeClr val="tx1"/>
                </a:solidFill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smtClean="0">
                <a:solidFill>
                  <a:srgbClr val="3C3C00"/>
                </a:solidFill>
              </a:rPr>
              <a:pPr/>
              <a:t>9</a:t>
            </a:fld>
            <a:endParaRPr lang="en-GB">
              <a:solidFill>
                <a:srgbClr val="3C3C00"/>
              </a:solidFill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250757" y="1262228"/>
            <a:ext cx="7725547" cy="3514560"/>
          </a:xfrm>
        </p:spPr>
        <p:txBody>
          <a:bodyPr/>
          <a:lstStyle/>
          <a:p>
            <a:pPr algn="just"/>
            <a:endParaRPr lang="en-US" dirty="0"/>
          </a:p>
          <a:p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01. UI Web </a:t>
            </a:r>
            <a:r>
              <a:rPr lang="es-ES" b="1" dirty="0" err="1"/>
              <a:t>based</a:t>
            </a:r>
            <a:r>
              <a:rPr lang="es-ES" b="1" dirty="0"/>
              <a:t> </a:t>
            </a:r>
            <a:r>
              <a:rPr lang="es-ES" b="1" dirty="0" err="1"/>
              <a:t>application</a:t>
            </a:r>
            <a:r>
              <a:rPr lang="es-ES" b="1" dirty="0"/>
              <a:t> </a:t>
            </a:r>
            <a:r>
              <a:rPr lang="es-ES" b="1" dirty="0" err="1"/>
              <a:t>Automation</a:t>
            </a:r>
            <a:endParaRPr lang="es-ES" b="1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Selenium: How to Start a New Project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3583A6-C69E-490C-A57A-442627D9C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98C9068-F804-4B40-8FB5-0C8A2920D25A}"/>
              </a:ext>
            </a:extLst>
          </p:cNvPr>
          <p:cNvSpPr txBox="1"/>
          <p:nvPr/>
        </p:nvSpPr>
        <p:spPr>
          <a:xfrm>
            <a:off x="790570" y="1797635"/>
            <a:ext cx="7403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Franklin Gothic Demi" panose="020B0703020102020204" pitchFamily="34" charset="0"/>
                <a:cs typeface="Aharoni" panose="020B0604020202020204" pitchFamily="2" charset="-79"/>
              </a:rPr>
              <a:t>PRACTICE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0F4191-4EF4-43BE-AA81-A0E2A8BD615A}"/>
              </a:ext>
            </a:extLst>
          </p:cNvPr>
          <p:cNvCxnSpPr>
            <a:cxnSpLocks/>
          </p:cNvCxnSpPr>
          <p:nvPr/>
        </p:nvCxnSpPr>
        <p:spPr>
          <a:xfrm>
            <a:off x="2518012" y="2747129"/>
            <a:ext cx="3939938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9EDB2B2-3267-4BE3-8F83-B6223314573C}"/>
              </a:ext>
            </a:extLst>
          </p:cNvPr>
          <p:cNvSpPr txBox="1"/>
          <p:nvPr/>
        </p:nvSpPr>
        <p:spPr>
          <a:xfrm>
            <a:off x="2374710" y="2754855"/>
            <a:ext cx="436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</a:rPr>
              <a:t>Android </a:t>
            </a:r>
            <a:r>
              <a:rPr lang="es-ES" sz="2400" dirty="0" err="1">
                <a:solidFill>
                  <a:schemeClr val="bg1"/>
                </a:solidFill>
              </a:rPr>
              <a:t>Calculator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1186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12" type="System.String"/>
  <Property name="Content" value="667" type="System.String"/>
  <Property name="Language" value="en" type="System.String"/>
  <Property name="TemplateType" value="" type="System.String"/>
  <Property name="Author" value="Diego Martinez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MUC" type="System.String"/>
  <Property name="Subtitle" value="Title slide header" type="System.String"/>
  <Property name="Title" value="Certified Tester Advance Level" type="System.String"/>
  <Property name="Version" value="0.1" type="System.String"/>
  <Property name="DocType" value="" type="System.String"/>
  <Property name="DocName" value="ISTQB_Certification" type="System.String"/>
  <Property name="DocPath" value="" type="System.String"/>
  <Property name="DocContent" value="" type="System.String"/>
  <Property name="DocShowVersion" value="True" type="System.Boolean"/>
  <Property name="DocShowDate" value="False" type="System.Boolean"/>
  <Property name="DocDateFormat" value="" type="System.String"/>
  <Property name="Date" value="01/07/2019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D01B21A8-5373-44DA-B9CD-61E34BAABDC4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1262</TotalTime>
  <Words>547</Words>
  <Application>Microsoft Office PowerPoint</Application>
  <PresentationFormat>On-screen Show (16:9)</PresentationFormat>
  <Paragraphs>81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Aharoni</vt:lpstr>
      <vt:lpstr>Arial</vt:lpstr>
      <vt:lpstr>Bahnschrift SemiBold</vt:lpstr>
      <vt:lpstr>Calibri</vt:lpstr>
      <vt:lpstr>Calibri Light</vt:lpstr>
      <vt:lpstr>Consolas</vt:lpstr>
      <vt:lpstr>Franklin Gothic Demi</vt:lpstr>
      <vt:lpstr>Lato</vt:lpstr>
      <vt:lpstr>Lato Light</vt:lpstr>
      <vt:lpstr>Lato Regular</vt:lpstr>
      <vt:lpstr>Wingdings</vt:lpstr>
      <vt:lpstr>Office Theme</vt:lpstr>
      <vt:lpstr>QA – Automation Tester Certification</vt:lpstr>
      <vt:lpstr>QA – Automation Tester Certification</vt:lpstr>
      <vt:lpstr>01. UI Web based application Automation</vt:lpstr>
      <vt:lpstr>03. UI Android Automation</vt:lpstr>
      <vt:lpstr>03. UI Android Automation</vt:lpstr>
      <vt:lpstr>03. UI Android Automation</vt:lpstr>
      <vt:lpstr>03. UI Android Automation</vt:lpstr>
      <vt:lpstr>03. UI Android Automation</vt:lpstr>
      <vt:lpstr>01. UI Web based application Automation</vt:lpstr>
      <vt:lpstr>03. UI Android Automation</vt:lpstr>
      <vt:lpstr>03. UI Android Automation</vt:lpstr>
      <vt:lpstr>PowerPoint Presentation</vt:lpstr>
    </vt:vector>
  </TitlesOfParts>
  <Manager/>
  <Company>ERNI (Deutschland) GmbH · Arnulfpark, Luise-Ullrich-Str. 20 · 80636 · München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Certified Tester Advance Level</dc:title>
  <dc:subject/>
  <dc:creator>Diego Martinez</dc:creator>
  <cp:keywords/>
  <dc:description/>
  <cp:lastModifiedBy>Martinez Diego (ERNI)</cp:lastModifiedBy>
  <cp:revision>1660</cp:revision>
  <cp:lastPrinted>2018-02-05T09:37:18Z</cp:lastPrinted>
  <dcterms:created xsi:type="dcterms:W3CDTF">2015-07-16T13:25:07Z</dcterms:created>
  <dcterms:modified xsi:type="dcterms:W3CDTF">2019-10-28T09:34:57Z</dcterms:modified>
  <cp:category>QMS - Basic - ERNI Basic Templates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14661270-9bb5-4438-bbdd-d9d52e452d63</vt:lpwstr>
  </property>
</Properties>
</file>